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381" r:id="rId20"/>
    <p:sldId id="382" r:id="rId21"/>
    <p:sldId id="385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16"/>
    <a:srgbClr val="FBE8A5"/>
    <a:srgbClr val="605550"/>
    <a:srgbClr val="D4CFC5"/>
    <a:srgbClr val="E87EF6"/>
    <a:srgbClr val="212227"/>
    <a:srgbClr val="E8E5E4"/>
    <a:srgbClr val="DD40F2"/>
    <a:srgbClr val="EAE7E2"/>
    <a:srgbClr val="242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325" autoAdjust="0"/>
  </p:normalViewPr>
  <p:slideViewPr>
    <p:cSldViewPr snapToGrid="0" showGuides="1">
      <p:cViewPr>
        <p:scale>
          <a:sx n="125" d="100"/>
          <a:sy n="125" d="100"/>
        </p:scale>
        <p:origin x="-3269" y="-1138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3.png"/><Relationship Id="rId7" Type="http://schemas.openxmlformats.org/officeDocument/2006/relationships/slide" Target="slide1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0353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404619"/>
              <a:chOff x="6770464" y="3950606"/>
              <a:chExt cx="5102299" cy="2404619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9044605" y="3950606"/>
                <a:ext cx="2828158" cy="2404619"/>
                <a:chOff x="9044605" y="3950606"/>
                <a:chExt cx="2828158" cy="2404619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088304"/>
                  <a:chOff x="9153742" y="5266921"/>
                  <a:chExt cx="2719021" cy="1088304"/>
                </a:xfrm>
              </p:grpSpPr>
              <p:grpSp>
                <p:nvGrpSpPr>
                  <p:cNvPr id="1066" name="그룹 1065">
                    <a:extLst>
                      <a:ext uri="{FF2B5EF4-FFF2-40B4-BE49-F238E27FC236}">
                        <a16:creationId xmlns:a16="http://schemas.microsoft.com/office/drawing/2014/main" id="{545B9992-BD6E-D233-2A2E-CF71E861AB85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115624" cy="1088256"/>
                    <a:chOff x="9153742" y="5266921"/>
                    <a:chExt cx="1115624" cy="1088256"/>
                  </a:xfrm>
                </p:grpSpPr>
                <p:pic>
                  <p:nvPicPr>
                    <p:cNvPr id="23" name="그림 2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27FD747-1113-EFD6-4BF6-477ACE2B92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9153742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267DE4DA-F55D-9172-0314-02456FB3A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9476" y="5551947"/>
                      <a:ext cx="644157" cy="51820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9044605" y="3950606"/>
                  <a:ext cx="2811398" cy="1088256"/>
                  <a:chOff x="9044605" y="3950606"/>
                  <a:chExt cx="2811398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1333898" cy="1088256"/>
                    <a:chOff x="9044605" y="3950606"/>
                    <a:chExt cx="1333898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888558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A8F8D5-923D-80C0-96CF-D0A26A6295EF}"/>
              </a:ext>
            </a:extLst>
          </p:cNvPr>
          <p:cNvSpPr/>
          <p:nvPr/>
        </p:nvSpPr>
        <p:spPr>
          <a:xfrm>
            <a:off x="6689574" y="1546179"/>
            <a:ext cx="4647066" cy="5159419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79B61-C46A-0772-C89C-58754234D5E2}"/>
              </a:ext>
            </a:extLst>
          </p:cNvPr>
          <p:cNvGrpSpPr/>
          <p:nvPr/>
        </p:nvGrpSpPr>
        <p:grpSpPr>
          <a:xfrm>
            <a:off x="6683997" y="160302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5CB23B-2F76-B101-7E1A-FFE643ED1D2B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572966-8447-F6FB-4159-9E5CBB1AE43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6424F6-C6DE-D293-340B-4FFB2C4FF9B1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32A5AE-F11F-4A6F-1F42-1FE536252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 descr="의류, 덮개, 의상 디자인, 코스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6EA918-DF54-AAEC-5DDA-EE05116F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67" y="4145323"/>
            <a:ext cx="1363589" cy="2273255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132D35-4351-3DA9-5B3C-AD2420AF04F5}"/>
              </a:ext>
            </a:extLst>
          </p:cNvPr>
          <p:cNvGrpSpPr/>
          <p:nvPr/>
        </p:nvGrpSpPr>
        <p:grpSpPr>
          <a:xfrm>
            <a:off x="8478865" y="4564944"/>
            <a:ext cx="1069956" cy="394673"/>
            <a:chOff x="8442495" y="5064477"/>
            <a:chExt cx="1069956" cy="39467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B3A5C2-79D1-DB2E-4221-0E23A02FE59B}"/>
                </a:ext>
              </a:extLst>
            </p:cNvPr>
            <p:cNvSpPr txBox="1"/>
            <p:nvPr/>
          </p:nvSpPr>
          <p:spPr>
            <a:xfrm>
              <a:off x="8442495" y="5064477"/>
              <a:ext cx="787693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 된 인공 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F7E34F0-690E-4FBA-3851-77EF3E404E9C}"/>
                </a:ext>
              </a:extLst>
            </p:cNvPr>
            <p:cNvGrpSpPr/>
            <p:nvPr/>
          </p:nvGrpSpPr>
          <p:grpSpPr>
            <a:xfrm>
              <a:off x="9230189" y="5172199"/>
              <a:ext cx="282262" cy="286951"/>
              <a:chOff x="2190244" y="5238878"/>
              <a:chExt cx="282262" cy="286951"/>
            </a:xfrm>
            <a:effectLst>
              <a:glow rad="25400">
                <a:srgbClr val="E9E9EA"/>
              </a:glow>
            </a:effectLst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D78D9FF-507A-4DFD-1AE3-05B774CB6ECC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2B12905E-66BA-273A-D2C3-5FF394616472}"/>
                  </a:ext>
                </a:extLst>
              </p:cNvPr>
              <p:cNvCxnSpPr>
                <a:cxnSpLocks/>
                <a:stCxn id="62" idx="0"/>
                <a:endCxn id="57" idx="3"/>
              </p:cNvCxnSpPr>
              <p:nvPr/>
            </p:nvCxnSpPr>
            <p:spPr>
              <a:xfrm rot="16200000" flipV="1">
                <a:off x="2201400" y="5227722"/>
                <a:ext cx="232951" cy="255263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B2C397-BFA4-0EDE-6E18-B6D314A26E14}"/>
              </a:ext>
            </a:extLst>
          </p:cNvPr>
          <p:cNvGrpSpPr/>
          <p:nvPr/>
        </p:nvGrpSpPr>
        <p:grpSpPr>
          <a:xfrm>
            <a:off x="6689574" y="137165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821DFB-2620-AA16-BF5B-086B81BDDB75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0541704-5866-A8ED-8D71-D5C8C03BE2A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385605-F0FE-78E2-5883-ADCF8DC3878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EC500-E2B4-3C18-AA5D-60C40162382B}"/>
              </a:ext>
            </a:extLst>
          </p:cNvPr>
          <p:cNvSpPr/>
          <p:nvPr/>
        </p:nvSpPr>
        <p:spPr>
          <a:xfrm>
            <a:off x="1450975" y="1595336"/>
            <a:ext cx="4647066" cy="511270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3CE210-1264-E391-9B9B-F8625AB384FE}"/>
              </a:ext>
            </a:extLst>
          </p:cNvPr>
          <p:cNvGrpSpPr/>
          <p:nvPr/>
        </p:nvGrpSpPr>
        <p:grpSpPr>
          <a:xfrm>
            <a:off x="1450976" y="1603030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C1D0A55-B11C-4676-EA01-62A1BA8F2D86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8FE817CB-AE52-C664-4FB7-43819A2BA99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B51F5C-D4F7-83A1-CA74-80EC63B17896}"/>
                  </a:ext>
                </a:extLst>
              </p:cNvPr>
              <p:cNvSpPr txBox="1"/>
              <p:nvPr/>
            </p:nvSpPr>
            <p:spPr>
              <a:xfrm>
                <a:off x="1798113" y="1436655"/>
                <a:ext cx="392896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상황에 따라 스킬의 사용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과</a:t>
                </a:r>
                <a:r>
                  <a:rPr lang="en-US" altLang="ko-KR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아이덴티티의 운용 방식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바꿔가며 전략적인 전투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DD05019-E114-6758-6B67-C43169B56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F577885-59C4-1396-2F68-365E4AB5E017}"/>
              </a:ext>
            </a:extLst>
          </p:cNvPr>
          <p:cNvGrpSpPr/>
          <p:nvPr/>
        </p:nvGrpSpPr>
        <p:grpSpPr>
          <a:xfrm>
            <a:off x="1932165" y="4038775"/>
            <a:ext cx="3684687" cy="2509513"/>
            <a:chOff x="1664299" y="3806432"/>
            <a:chExt cx="3684687" cy="250951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6859FC9-EA6F-21D6-F62C-FBB7FED40A79}"/>
                </a:ext>
              </a:extLst>
            </p:cNvPr>
            <p:cNvGrpSpPr/>
            <p:nvPr/>
          </p:nvGrpSpPr>
          <p:grpSpPr>
            <a:xfrm>
              <a:off x="3768600" y="4307365"/>
              <a:ext cx="1580386" cy="2008580"/>
              <a:chOff x="3768600" y="4307365"/>
              <a:chExt cx="1580386" cy="200858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E287CDD-DB13-70AA-EED6-D9B5CFD1ECA4}"/>
                  </a:ext>
                </a:extLst>
              </p:cNvPr>
              <p:cNvGrpSpPr/>
              <p:nvPr/>
            </p:nvGrpSpPr>
            <p:grpSpPr>
              <a:xfrm>
                <a:off x="3768600" y="4307365"/>
                <a:ext cx="1580386" cy="1612062"/>
                <a:chOff x="4114408" y="4203081"/>
                <a:chExt cx="1580386" cy="1612062"/>
              </a:xfrm>
            </p:grpSpPr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44407E20-42E4-7F46-CA75-4E52BA512F67}"/>
                    </a:ext>
                  </a:extLst>
                </p:cNvPr>
                <p:cNvSpPr/>
                <p:nvPr/>
              </p:nvSpPr>
              <p:spPr>
                <a:xfrm>
                  <a:off x="4583283" y="4471854"/>
                  <a:ext cx="401356" cy="1101419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6C7810B-7AEC-12B7-2BCA-34362627EC45}"/>
                    </a:ext>
                  </a:extLst>
                </p:cNvPr>
                <p:cNvGrpSpPr/>
                <p:nvPr/>
              </p:nvGrpSpPr>
              <p:grpSpPr>
                <a:xfrm>
                  <a:off x="4114408" y="4767243"/>
                  <a:ext cx="483738" cy="483739"/>
                  <a:chOff x="1384657" y="2807421"/>
                  <a:chExt cx="432000" cy="432000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39EED7A1-4D44-5462-3FF0-D6E01CFB8359}"/>
                      </a:ext>
                    </a:extLst>
                  </p:cNvPr>
                  <p:cNvGrpSpPr/>
                  <p:nvPr/>
                </p:nvGrpSpPr>
                <p:grpSpPr>
                  <a:xfrm>
                    <a:off x="1384657" y="2807421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2743AD85-5A41-08B3-9797-20639C07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28514E50-44B2-683A-E035-AC1F8992B9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B19C83A-6E83-DE79-EE83-D58F9E8571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27" y="2961866"/>
                    <a:ext cx="35266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0DE396-147E-B43F-A378-CDFD52B06177}"/>
                    </a:ext>
                  </a:extLst>
                </p:cNvPr>
                <p:cNvGrpSpPr/>
                <p:nvPr/>
              </p:nvGrpSpPr>
              <p:grpSpPr>
                <a:xfrm>
                  <a:off x="5018083" y="4203081"/>
                  <a:ext cx="676711" cy="1612062"/>
                  <a:chOff x="3020303" y="3738196"/>
                  <a:chExt cx="604333" cy="1439644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C6B6FEE6-B73E-5F0E-6EBE-C5E8A0A6F619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3738196"/>
                    <a:ext cx="604333" cy="432000"/>
                    <a:chOff x="2693490" y="3738196"/>
                    <a:chExt cx="604333" cy="432000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7E26125C-8601-ABA7-7DF3-CA1FEF380E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79656" y="3738196"/>
                      <a:ext cx="432000" cy="432000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CA5D7A9D-A4CE-094C-A9C0-1729879EAE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B291E1F1-9643-63D5-426B-9DDFF864024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217FC032-66BD-9EA2-D2AA-3DE1A8538B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3490" y="3892641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0BD7349-3912-ED0D-B896-AAC27BFD88D7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4242018"/>
                    <a:ext cx="604333" cy="432000"/>
                    <a:chOff x="3163839" y="4291769"/>
                    <a:chExt cx="604333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80F5311E-F2E1-825C-16EC-F6876B8D31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54597D9B-D6DF-302C-C08F-55A825B265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4672923-758D-3719-530A-220E7976CE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D42B334A-9FC2-173B-E6D1-FEAFB836EE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63839" y="4446214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6B95D6ED-8F82-8742-A09B-12A300E81F72}"/>
                      </a:ext>
                    </a:extLst>
                  </p:cNvPr>
                  <p:cNvGrpSpPr/>
                  <p:nvPr/>
                </p:nvGrpSpPr>
                <p:grpSpPr>
                  <a:xfrm>
                    <a:off x="3020303" y="4745840"/>
                    <a:ext cx="604333" cy="432000"/>
                    <a:chOff x="3347116" y="4837324"/>
                    <a:chExt cx="604333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13C4646A-7064-8D80-2DAC-C298710D6D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6643E392-AF46-151F-990D-C8297FDF67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A81AC4F3-832D-B4D5-A14B-1042A4AE15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A4229384-F808-7E36-1A89-5AAC2C3E69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7116" y="4991769"/>
                      <a:ext cx="60433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BD4C24-D983-E0B6-6436-9DFA4A6ADE7A}"/>
                  </a:ext>
                </a:extLst>
              </p:cNvPr>
              <p:cNvSpPr txBox="1"/>
              <p:nvPr/>
            </p:nvSpPr>
            <p:spPr>
              <a:xfrm>
                <a:off x="3890344" y="5951743"/>
                <a:ext cx="1336904" cy="36420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기록된 양상에 따라 달라지는 스킬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FADC47B-A39D-4BC6-DA6F-3B6D91F4C7F8}"/>
                </a:ext>
              </a:extLst>
            </p:cNvPr>
            <p:cNvGrpSpPr/>
            <p:nvPr/>
          </p:nvGrpSpPr>
          <p:grpSpPr>
            <a:xfrm>
              <a:off x="1664299" y="3806432"/>
              <a:ext cx="1345066" cy="2509513"/>
              <a:chOff x="1664299" y="3806432"/>
              <a:chExt cx="1345066" cy="2509513"/>
            </a:xfrm>
          </p:grpSpPr>
          <p:pic>
            <p:nvPicPr>
              <p:cNvPr id="17" name="그림 16" descr="예술, 바이올렛색, 의류, 보라색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B277A40-177A-3992-670A-611F1824F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04" t="6354" b="2931"/>
              <a:stretch/>
            </p:blipFill>
            <p:spPr>
              <a:xfrm>
                <a:off x="1664299" y="3806432"/>
                <a:ext cx="1345066" cy="2145311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30151B-6101-7074-B4B6-41D08AFB34B3}"/>
                  </a:ext>
                </a:extLst>
              </p:cNvPr>
              <p:cNvSpPr txBox="1"/>
              <p:nvPr/>
            </p:nvSpPr>
            <p:spPr>
              <a:xfrm>
                <a:off x="1840703" y="5951743"/>
                <a:ext cx="992259" cy="36420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모드 이펙트 변화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오라의 밝기와 크기 증가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CA6C9FB-1EDE-F137-FF8A-E0CD09CDE8B3}"/>
              </a:ext>
            </a:extLst>
          </p:cNvPr>
          <p:cNvGrpSpPr/>
          <p:nvPr/>
        </p:nvGrpSpPr>
        <p:grpSpPr>
          <a:xfrm>
            <a:off x="1592782" y="2036626"/>
            <a:ext cx="4363453" cy="664284"/>
            <a:chOff x="1604527" y="2036626"/>
            <a:chExt cx="4363453" cy="66428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4993DE-26D2-840B-2247-E0A794755025}"/>
                </a:ext>
              </a:extLst>
            </p:cNvPr>
            <p:cNvSpPr txBox="1"/>
            <p:nvPr/>
          </p:nvSpPr>
          <p:spPr>
            <a:xfrm>
              <a:off x="1604527" y="2267458"/>
              <a:ext cx="4363453" cy="433452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변화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생기고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메인 슬롯에 기록한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사용할 수 있는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달라집니다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6ECEBF-89A7-11ED-EF8E-775101BC3A47}"/>
                </a:ext>
              </a:extLst>
            </p:cNvPr>
            <p:cNvSpPr txBox="1"/>
            <p:nvPr/>
          </p:nvSpPr>
          <p:spPr>
            <a:xfrm>
              <a:off x="1604527" y="2036626"/>
              <a:ext cx="1367362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D5781C9-4942-950C-71A3-CF8430098CBB}"/>
              </a:ext>
            </a:extLst>
          </p:cNvPr>
          <p:cNvGrpSpPr/>
          <p:nvPr/>
        </p:nvGrpSpPr>
        <p:grpSpPr>
          <a:xfrm>
            <a:off x="1592782" y="3026757"/>
            <a:ext cx="4363453" cy="866904"/>
            <a:chOff x="1604527" y="2773266"/>
            <a:chExt cx="4363453" cy="8669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A80783-42AD-089D-A7F3-F5392740CFE3}"/>
                </a:ext>
              </a:extLst>
            </p:cNvPr>
            <p:cNvSpPr txBox="1"/>
            <p:nvPr/>
          </p:nvSpPr>
          <p:spPr>
            <a:xfrm>
              <a:off x="1604527" y="3004098"/>
              <a:ext cx="4363453" cy="636072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효과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적극적으로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활용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전략적인 전투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더욱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자주 활용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스킬에 따라 아이덴티티의 활용 방법이 달라집니다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F967C1-6BE2-5DE8-7B80-2B5D6A51FD3E}"/>
                </a:ext>
              </a:extLst>
            </p:cNvPr>
            <p:cNvSpPr txBox="1"/>
            <p:nvPr/>
          </p:nvSpPr>
          <p:spPr>
            <a:xfrm>
              <a:off x="1604527" y="2773266"/>
              <a:ext cx="233076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인도와 연계형 노드들을 습득한 아스트로맨서는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76F6F3-0A63-1D38-0F69-B0BF4906D3F8}"/>
              </a:ext>
            </a:extLst>
          </p:cNvPr>
          <p:cNvGrpSpPr/>
          <p:nvPr/>
        </p:nvGrpSpPr>
        <p:grpSpPr>
          <a:xfrm>
            <a:off x="1450975" y="1371653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14F4E1-D7E0-494C-893B-962F29884646}"/>
                </a:ext>
              </a:extLst>
            </p:cNvPr>
            <p:cNvSpPr txBox="1"/>
            <p:nvPr/>
          </p:nvSpPr>
          <p:spPr>
            <a:xfrm>
              <a:off x="2037732" y="1100855"/>
              <a:ext cx="3926423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p.20 /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아크패시브 깨달음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– 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별의 인도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’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7" action="ppaction://hlinksldjump" tooltip="'별의 인도'와 연계형 노드 구성"/>
                </a:rPr>
                <a:t> 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ECC4A934-FEEE-F839-6ACC-28186260C41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FB07676-999D-E7EA-66FA-7CD939146D70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696D78D-9A66-18D1-FA45-4500C957D4D1}"/>
              </a:ext>
            </a:extLst>
          </p:cNvPr>
          <p:cNvGrpSpPr/>
          <p:nvPr/>
        </p:nvGrpSpPr>
        <p:grpSpPr>
          <a:xfrm>
            <a:off x="6937747" y="4637098"/>
            <a:ext cx="1030731" cy="1739807"/>
            <a:chOff x="6937747" y="4637098"/>
            <a:chExt cx="1030731" cy="173980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ACBD49E-58B0-8CF2-73C7-40F93FEE5F1A}"/>
                </a:ext>
              </a:extLst>
            </p:cNvPr>
            <p:cNvGrpSpPr/>
            <p:nvPr/>
          </p:nvGrpSpPr>
          <p:grpSpPr>
            <a:xfrm>
              <a:off x="7026925" y="4637098"/>
              <a:ext cx="852374" cy="1343348"/>
              <a:chOff x="7189154" y="4637098"/>
              <a:chExt cx="852374" cy="1343348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2743F82-7AA3-5626-9E5E-4A3A9B5B10A2}"/>
                  </a:ext>
                </a:extLst>
              </p:cNvPr>
              <p:cNvGrpSpPr/>
              <p:nvPr/>
            </p:nvGrpSpPr>
            <p:grpSpPr>
              <a:xfrm>
                <a:off x="7189154" y="4637098"/>
                <a:ext cx="852374" cy="1343348"/>
                <a:chOff x="7109963" y="2400139"/>
                <a:chExt cx="1308435" cy="206210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EE187A6-0B71-585B-FA37-8A3BFCBDC3F5}"/>
                    </a:ext>
                  </a:extLst>
                </p:cNvPr>
                <p:cNvGrpSpPr/>
                <p:nvPr/>
              </p:nvGrpSpPr>
              <p:grpSpPr>
                <a:xfrm>
                  <a:off x="7109963" y="2400139"/>
                  <a:ext cx="1308435" cy="2062103"/>
                  <a:chOff x="7109963" y="2400139"/>
                  <a:chExt cx="1308435" cy="2062103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00F47C87-EA33-8F2C-4EE9-5C95F35E8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7120976" y="2473388"/>
                    <a:ext cx="1297422" cy="1949875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1E210F9-19AB-286A-C9BB-2CF1D1A9B068}"/>
                      </a:ext>
                    </a:extLst>
                  </p:cNvPr>
                  <p:cNvSpPr txBox="1"/>
                  <p:nvPr/>
                </p:nvSpPr>
                <p:spPr>
                  <a:xfrm>
                    <a:off x="7109963" y="2400139"/>
                    <a:ext cx="1308435" cy="2062103"/>
                  </a:xfrm>
                  <a:prstGeom prst="rect">
                    <a:avLst/>
                  </a:prstGeom>
                  <a:solidFill>
                    <a:schemeClr val="dk1">
                      <a:alpha val="28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endParaRPr lang="en-US" altLang="ko-KR" sz="1400" dirty="0"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800" dirty="0">
                      <a:ln w="88900">
                        <a:noFill/>
                      </a:ln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16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9837FF5A-7853-5C7B-692F-5DCF4CCB5758}"/>
                    </a:ext>
                  </a:extLst>
                </p:cNvPr>
                <p:cNvGrpSpPr/>
                <p:nvPr/>
              </p:nvGrpSpPr>
              <p:grpSpPr>
                <a:xfrm>
                  <a:off x="7145236" y="2455730"/>
                  <a:ext cx="1237888" cy="1950921"/>
                  <a:chOff x="7120951" y="2458725"/>
                  <a:chExt cx="1237888" cy="1950921"/>
                </a:xfrm>
              </p:grpSpPr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5C3A8750-39D5-0CE4-1108-DC283F65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DCFDAB67-0B35-BC8E-E1B1-BA59BF605C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C01D21-1413-A1E0-E650-C90BFAD913C7}"/>
                  </a:ext>
                </a:extLst>
              </p:cNvPr>
              <p:cNvSpPr txBox="1"/>
              <p:nvPr/>
            </p:nvSpPr>
            <p:spPr>
              <a:xfrm>
                <a:off x="7226613" y="5247217"/>
                <a:ext cx="7774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불가</a:t>
                </a:r>
                <a:endParaRPr lang="en-US" altLang="ko-KR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14A7AF-428C-7BD7-12AB-D2CE04115501}"/>
                </a:ext>
              </a:extLst>
            </p:cNvPr>
            <p:cNvSpPr txBox="1"/>
            <p:nvPr/>
          </p:nvSpPr>
          <p:spPr>
            <a:xfrm>
              <a:off x="6937747" y="6012703"/>
              <a:ext cx="1030731" cy="36420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아이덴티티 변화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기록 모드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-&gt;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인공 별 형성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983677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45B0D79-4FA7-04DD-4ACE-ADA6101875D6}"/>
              </a:ext>
            </a:extLst>
          </p:cNvPr>
          <p:cNvGrpSpPr/>
          <p:nvPr/>
        </p:nvGrpSpPr>
        <p:grpSpPr>
          <a:xfrm>
            <a:off x="6891552" y="2036626"/>
            <a:ext cx="4363453" cy="866904"/>
            <a:chOff x="1604527" y="2036626"/>
            <a:chExt cx="4363453" cy="86690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34FC298-26E6-823F-8506-90AFD9A4C36D}"/>
                </a:ext>
              </a:extLst>
            </p:cNvPr>
            <p:cNvSpPr txBox="1"/>
            <p:nvPr/>
          </p:nvSpPr>
          <p:spPr>
            <a:xfrm>
              <a:off x="1604527" y="2267458"/>
              <a:ext cx="4363453" cy="636072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형성된 인공 별은 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이때 캐릭터는 다른 행동을 할 수 있습니다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  <a:p>
              <a:pPr marL="171450"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형성된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1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당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재사용 대기 시간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증가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74E9E40-7641-B10B-633A-1AF30D0A99C6}"/>
                </a:ext>
              </a:extLst>
            </p:cNvPr>
            <p:cNvSpPr txBox="1"/>
            <p:nvPr/>
          </p:nvSpPr>
          <p:spPr>
            <a:xfrm>
              <a:off x="1604527" y="2036626"/>
              <a:ext cx="1372171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86FADFE-D221-09D3-0646-30B45BAF96C4}"/>
              </a:ext>
            </a:extLst>
          </p:cNvPr>
          <p:cNvGrpSpPr/>
          <p:nvPr/>
        </p:nvGrpSpPr>
        <p:grpSpPr>
          <a:xfrm>
            <a:off x="6891552" y="3026757"/>
            <a:ext cx="4363453" cy="866904"/>
            <a:chOff x="1604527" y="2773266"/>
            <a:chExt cx="4363453" cy="86690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CD152C6-8E56-B64E-E85C-C2940C210201}"/>
                </a:ext>
              </a:extLst>
            </p:cNvPr>
            <p:cNvSpPr txBox="1"/>
            <p:nvPr/>
          </p:nvSpPr>
          <p:spPr>
            <a:xfrm>
              <a:off x="1604527" y="3004098"/>
              <a:ext cx="4363453" cy="636072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별이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시전하는 동안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사용해서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스킬을 시전한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빠르게 회수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6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별이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시전할 때 다른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AD6055-2345-DF1D-32D9-FA8EEB6E5BB0}"/>
                </a:ext>
              </a:extLst>
            </p:cNvPr>
            <p:cNvSpPr txBox="1"/>
            <p:nvPr/>
          </p:nvSpPr>
          <p:spPr>
            <a:xfrm>
              <a:off x="1604527" y="2773266"/>
              <a:ext cx="233076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조율과 연계형 노드들을 습득한 아스트로맨서는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B30FB81-BD52-8C18-070D-3A7C6CE110D9}"/>
              </a:ext>
            </a:extLst>
          </p:cNvPr>
          <p:cNvSpPr txBox="1"/>
          <p:nvPr/>
        </p:nvSpPr>
        <p:spPr>
          <a:xfrm>
            <a:off x="9656225" y="6141879"/>
            <a:ext cx="815929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 별 형성 예시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701291-91B8-5C56-ADE7-DC49F78E1323}"/>
              </a:ext>
            </a:extLst>
          </p:cNvPr>
          <p:cNvSpPr txBox="1"/>
          <p:nvPr/>
        </p:nvSpPr>
        <p:spPr>
          <a:xfrm>
            <a:off x="4449327" y="3686438"/>
            <a:ext cx="4363453" cy="433452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적극적으로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전략적인 전투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모드의 자유로운 활용을 위해 특화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높여야 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E23A4-D637-5431-8B1B-97FBD85360C4}"/>
              </a:ext>
            </a:extLst>
          </p:cNvPr>
          <p:cNvSpPr txBox="1"/>
          <p:nvPr/>
        </p:nvSpPr>
        <p:spPr>
          <a:xfrm>
            <a:off x="4449327" y="3455606"/>
            <a:ext cx="78226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습득 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F1A08-D044-BC1E-AB4B-90CD9E562207}"/>
              </a:ext>
            </a:extLst>
          </p:cNvPr>
          <p:cNvSpPr txBox="1"/>
          <p:nvPr/>
        </p:nvSpPr>
        <p:spPr>
          <a:xfrm>
            <a:off x="4449327" y="4161666"/>
            <a:ext cx="3855223" cy="104131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채워 아이덴티티 스킬을 사용하고 버프 효과를 얻는 스타일입니다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죽음의 습격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호크아이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잔재된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기운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블레이드와 비슷한 시스템을 가지고 있습니다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하지만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스킬이 나뉘어져 있고 유저의 선택에 따라 다양하게 활용할 수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있어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전략적으로 사용할 수 있다는 점에서 색다른 전투 경험을 제공합니다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스택을 빠르게 쌓고 터트리는 순간 피해형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57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328219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12486</TotalTime>
  <Words>3834</Words>
  <Application>Microsoft Office PowerPoint</Application>
  <PresentationFormat>와이드스크린</PresentationFormat>
  <Paragraphs>594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</vt:lpstr>
      <vt:lpstr>Pretendard ExtraLight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1319</cp:revision>
  <cp:lastPrinted>2025-01-14T11:10:08Z</cp:lastPrinted>
  <dcterms:created xsi:type="dcterms:W3CDTF">2025-01-08T09:31:21Z</dcterms:created>
  <dcterms:modified xsi:type="dcterms:W3CDTF">2025-03-21T12:47:31Z</dcterms:modified>
</cp:coreProperties>
</file>